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8"/>
  </p:notesMasterIdLst>
  <p:sldIdLst>
    <p:sldId id="256" r:id="rId5"/>
    <p:sldId id="301" r:id="rId6"/>
    <p:sldId id="300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le vonarb" initials="Iv" lastIdx="1" clrIdx="0">
    <p:extLst>
      <p:ext uri="{19B8F6BF-5375-455C-9EA6-DF929625EA0E}">
        <p15:presenceInfo xmlns:p15="http://schemas.microsoft.com/office/powerpoint/2012/main" userId="S::isabelle.vonarb_schulen-aargau.ch#ext#@phzh.onmicrosoft.com::ec8b92b0-f915-4eb1-a50b-eb89b23d5e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A4C3"/>
    <a:srgbClr val="B43CC2"/>
    <a:srgbClr val="953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C7DB4A-AB8E-892A-7920-47E19BAB693D}" v="2" dt="2026-07-27T12:24:52.376"/>
    <p1510:client id="{BEB15730-FFF6-4AAA-92CA-460FD7F051E8}" v="3" dt="2026-07-30T15:40:32.6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55" d="100"/>
          <a:sy n="155" d="100"/>
        </p:scale>
        <p:origin x="59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9e438afe2a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9e438afe2a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9e438afe2a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9e438afe2a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009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learningsnacks.de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 amt="83000"/>
          </a:blip>
          <a:stretch>
            <a:fillRect/>
          </a:stretch>
        </p:blipFill>
        <p:spPr>
          <a:xfrm>
            <a:off x="3916022" y="2157449"/>
            <a:ext cx="356727" cy="6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 amt="80000"/>
          </a:blip>
          <a:srcRect t="-11669" r="22227"/>
          <a:stretch/>
        </p:blipFill>
        <p:spPr>
          <a:xfrm>
            <a:off x="3696800" y="184625"/>
            <a:ext cx="583525" cy="6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 amt="32000"/>
          </a:blip>
          <a:stretch>
            <a:fillRect/>
          </a:stretch>
        </p:blipFill>
        <p:spPr>
          <a:xfrm>
            <a:off x="3845125" y="3452417"/>
            <a:ext cx="444803" cy="7660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280425" y="187700"/>
            <a:ext cx="3847500" cy="180630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70C0"/>
                </a:solidFill>
              </a:rPr>
              <a:t>Eindruck / Ideen:</a:t>
            </a:r>
            <a:endParaRPr lang="de-CH" dirty="0">
              <a:solidFill>
                <a:srgbClr val="0070C0"/>
              </a:solidFill>
            </a:endParaRPr>
          </a:p>
          <a:p>
            <a:pPr marL="457200" lvl="2" indent="-317500">
              <a:spcBef>
                <a:spcPts val="1000"/>
              </a:spcBef>
              <a:buClr>
                <a:srgbClr val="0070C0"/>
              </a:buClr>
              <a:buSzPts val="1400"/>
              <a:buChar char="●"/>
            </a:pPr>
            <a:r>
              <a:rPr lang="de-CH" dirty="0">
                <a:solidFill>
                  <a:srgbClr val="0070C0"/>
                </a:solidFill>
              </a:rPr>
              <a:t>Quiz in </a:t>
            </a:r>
            <a:r>
              <a:rPr lang="de-CH" dirty="0" err="1">
                <a:solidFill>
                  <a:srgbClr val="0070C0"/>
                </a:solidFill>
              </a:rPr>
              <a:t>Chatform</a:t>
            </a:r>
            <a:endParaRPr lang="de-CH" dirty="0">
              <a:solidFill>
                <a:srgbClr val="0070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Char char="●"/>
            </a:pPr>
            <a:r>
              <a:rPr lang="en" dirty="0">
                <a:solidFill>
                  <a:srgbClr val="0070C0"/>
                </a:solidFill>
              </a:rPr>
              <a:t>Originelle und innovative Form</a:t>
            </a:r>
            <a:endParaRPr dirty="0">
              <a:solidFill>
                <a:srgbClr val="0070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Char char="●"/>
            </a:pPr>
            <a:r>
              <a:rPr lang="en" dirty="0">
                <a:solidFill>
                  <a:srgbClr val="0070C0"/>
                </a:solidFill>
              </a:rPr>
              <a:t>Eigene Snacks sind relativ schnell erstellt</a:t>
            </a:r>
            <a:endParaRPr dirty="0">
              <a:solidFill>
                <a:srgbClr val="0070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Char char="●"/>
            </a:pPr>
            <a:r>
              <a:rPr lang="en" dirty="0" err="1">
                <a:solidFill>
                  <a:srgbClr val="0070C0"/>
                </a:solidFill>
              </a:rPr>
              <a:t>Snacken</a:t>
            </a:r>
            <a:r>
              <a:rPr lang="en" dirty="0">
                <a:solidFill>
                  <a:srgbClr val="0070C0"/>
                </a:solidFill>
              </a:rPr>
              <a:t> </a:t>
            </a:r>
            <a:r>
              <a:rPr lang="en" dirty="0" err="1">
                <a:solidFill>
                  <a:srgbClr val="0070C0"/>
                </a:solidFill>
              </a:rPr>
              <a:t>ohne</a:t>
            </a:r>
            <a:r>
              <a:rPr lang="en" dirty="0">
                <a:solidFill>
                  <a:srgbClr val="0070C0"/>
                </a:solidFill>
              </a:rPr>
              <a:t> Account möglich</a:t>
            </a:r>
            <a:endParaRPr dirty="0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200" dirty="0"/>
              <a:t>					</a:t>
            </a:r>
            <a:endParaRPr sz="1200" dirty="0"/>
          </a:p>
        </p:txBody>
      </p:sp>
      <p:sp>
        <p:nvSpPr>
          <p:cNvPr id="58" name="Google Shape;58;p13"/>
          <p:cNvSpPr txBox="1"/>
          <p:nvPr/>
        </p:nvSpPr>
        <p:spPr>
          <a:xfrm>
            <a:off x="297600" y="2081250"/>
            <a:ext cx="3847500" cy="11667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Stolpersteine:</a:t>
            </a:r>
            <a:endParaRPr dirty="0">
              <a:solidFill>
                <a:srgbClr val="FF0000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1400"/>
              <a:buChar char="●"/>
            </a:pPr>
            <a:r>
              <a:rPr lang="en" dirty="0">
                <a:solidFill>
                  <a:srgbClr val="FF0000"/>
                </a:solidFill>
              </a:rPr>
              <a:t>Viele qualitativ schlechte Snacks</a:t>
            </a:r>
            <a:endParaRPr dirty="0">
              <a:solidFill>
                <a:srgbClr val="FF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●"/>
            </a:pPr>
            <a:r>
              <a:rPr lang="en" dirty="0">
                <a:solidFill>
                  <a:srgbClr val="FF0000"/>
                </a:solidFill>
              </a:rPr>
              <a:t>Lags beim Antworten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80425" y="3342075"/>
            <a:ext cx="3847500" cy="1707900"/>
          </a:xfrm>
          <a:prstGeom prst="rect">
            <a:avLst/>
          </a:prstGeom>
          <a:noFill/>
          <a:ln w="1905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50000"/>
                  </a:schemeClr>
                </a:solidFill>
              </a:rPr>
              <a:t>Fragen:</a:t>
            </a:r>
            <a:endParaRPr dirty="0">
              <a:solidFill>
                <a:schemeClr val="accent4">
                  <a:lumMod val="50000"/>
                </a:schemeClr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ts val="1400"/>
              <a:buChar char="●"/>
            </a:pPr>
            <a:r>
              <a:rPr lang="en" dirty="0">
                <a:solidFill>
                  <a:schemeClr val="accent4">
                    <a:lumMod val="50000"/>
                  </a:schemeClr>
                </a:solidFill>
              </a:rPr>
              <a:t>Channels?</a:t>
            </a:r>
            <a:endParaRPr dirty="0">
              <a:solidFill>
                <a:schemeClr val="accent4">
                  <a:lumMod val="50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ts val="1400"/>
              <a:buChar char="●"/>
            </a:pPr>
            <a:r>
              <a:rPr lang="en" dirty="0">
                <a:solidFill>
                  <a:schemeClr val="accent4">
                    <a:lumMod val="50000"/>
                  </a:schemeClr>
                </a:solidFill>
              </a:rPr>
              <a:t>Maps?</a:t>
            </a:r>
            <a:endParaRPr dirty="0">
              <a:solidFill>
                <a:schemeClr val="accent4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4432175" y="136425"/>
            <a:ext cx="397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Learning Snacks</a:t>
            </a:r>
            <a:endParaRPr dirty="0"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4452300" y="709125"/>
            <a:ext cx="2173800" cy="19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/>
              <a:t>URL</a:t>
            </a:r>
            <a:r>
              <a:rPr lang="en" sz="1000" dirty="0"/>
              <a:t>: </a:t>
            </a:r>
            <a:r>
              <a:rPr lang="en" sz="1000" u="sng" dirty="0">
                <a:solidFill>
                  <a:schemeClr val="hlink"/>
                </a:solidFill>
                <a:hlinkClick r:id="rId6"/>
              </a:rPr>
              <a:t>www.learningsnacks.de</a:t>
            </a:r>
            <a:r>
              <a:rPr lang="en" sz="1000" dirty="0"/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/>
              <a:t>Zielstufe</a:t>
            </a:r>
            <a:r>
              <a:rPr lang="en" sz="1000" dirty="0"/>
              <a:t>: Zyklus 1-3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/>
              <a:t>Fächer: </a:t>
            </a:r>
            <a:r>
              <a:rPr lang="en" sz="1000" dirty="0"/>
              <a:t>alle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/>
              <a:t>Kosten</a:t>
            </a:r>
            <a:r>
              <a:rPr lang="en" sz="1000" dirty="0"/>
              <a:t>: gratis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cxnSp>
        <p:nvCxnSpPr>
          <p:cNvPr id="62" name="Google Shape;6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62525" y="181725"/>
            <a:ext cx="0" cy="486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08375" y="2691075"/>
            <a:ext cx="4435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6798075" y="709125"/>
            <a:ext cx="2173800" cy="19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/>
              <a:t>Reflexion durch</a:t>
            </a:r>
            <a:r>
              <a:rPr lang="en" sz="1000" dirty="0"/>
              <a:t>: Max Müller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/>
              <a:t>Würde ich aus diesen Gründen weiterempfehlen</a:t>
            </a:r>
            <a:r>
              <a:rPr lang="en" sz="1000" dirty="0"/>
              <a:t>: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Eine erfrischend andere Form von einem Quiz, zur Abwechslung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SuS können auch selber Snacks erstellen und gegenseitig lösen lassen.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cxnSp>
        <p:nvCxnSpPr>
          <p:cNvPr id="65" name="Google Shape;65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675150" y="799875"/>
            <a:ext cx="0" cy="177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6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-5400000">
            <a:off x="-2846075" y="2312550"/>
            <a:ext cx="5126100" cy="518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AA84F"/>
              </a:solidFill>
            </a:endParaRPr>
          </a:p>
        </p:txBody>
      </p:sp>
      <p:sp>
        <p:nvSpPr>
          <p:cNvPr id="67" name="Google Shape;67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881125" y="3399450"/>
            <a:ext cx="3690300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Bilder / Screenshots</a:t>
            </a:r>
            <a:endParaRPr>
              <a:solidFill>
                <a:srgbClr val="CCCCCC"/>
              </a:solidFill>
            </a:endParaRPr>
          </a:p>
        </p:txBody>
      </p:sp>
      <p:pic>
        <p:nvPicPr>
          <p:cNvPr id="68" name="Google Shape;68;p13" descr="Screenshot eines LearningSnack-Element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35125" y="2754814"/>
            <a:ext cx="4691702" cy="223476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 rot="-1966131">
            <a:off x="2254772" y="1564301"/>
            <a:ext cx="5744469" cy="181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>
                <a:solidFill>
                  <a:srgbClr val="92D050"/>
                </a:solidFill>
              </a:rPr>
              <a:t>BEISPIEL</a:t>
            </a:r>
            <a:endParaRPr sz="96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EB603-CE71-68B5-658E-90986CAA2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91E3DD-83A9-0D83-1B9D-E0B71C680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20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35"/>
          <p:cNvPicPr preferRelativeResize="0"/>
          <p:nvPr/>
        </p:nvPicPr>
        <p:blipFill>
          <a:blip r:embed="rId3">
            <a:alphaModFix amt="83000"/>
          </a:blip>
          <a:stretch>
            <a:fillRect/>
          </a:stretch>
        </p:blipFill>
        <p:spPr>
          <a:xfrm>
            <a:off x="3916022" y="2157449"/>
            <a:ext cx="356727" cy="6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5"/>
          <p:cNvPicPr preferRelativeResize="0"/>
          <p:nvPr/>
        </p:nvPicPr>
        <p:blipFill rotWithShape="1">
          <a:blip r:embed="rId4">
            <a:alphaModFix amt="80000"/>
          </a:blip>
          <a:srcRect t="-11669" r="22227"/>
          <a:stretch/>
        </p:blipFill>
        <p:spPr>
          <a:xfrm>
            <a:off x="3696800" y="184625"/>
            <a:ext cx="583525" cy="6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35"/>
          <p:cNvPicPr preferRelativeResize="0"/>
          <p:nvPr/>
        </p:nvPicPr>
        <p:blipFill>
          <a:blip r:embed="rId5">
            <a:alphaModFix amt="32000"/>
          </a:blip>
          <a:stretch>
            <a:fillRect/>
          </a:stretch>
        </p:blipFill>
        <p:spPr>
          <a:xfrm>
            <a:off x="3845125" y="3452417"/>
            <a:ext cx="444803" cy="76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35"/>
          <p:cNvSpPr txBox="1"/>
          <p:nvPr/>
        </p:nvSpPr>
        <p:spPr>
          <a:xfrm>
            <a:off x="280425" y="180825"/>
            <a:ext cx="3847500" cy="1806300"/>
          </a:xfrm>
          <a:prstGeom prst="rect">
            <a:avLst/>
          </a:prstGeom>
          <a:noFill/>
          <a:ln w="19050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err="1">
                <a:solidFill>
                  <a:srgbClr val="A4C2F4"/>
                </a:solidFill>
              </a:rPr>
              <a:t>Eindruck</a:t>
            </a:r>
            <a:r>
              <a:rPr lang="en">
                <a:solidFill>
                  <a:srgbClr val="A4C2F4"/>
                </a:solidFill>
              </a:rPr>
              <a:t> / Ideen:</a:t>
            </a:r>
            <a:endParaRPr>
              <a:solidFill>
                <a:srgbClr val="A4C2F4"/>
              </a:solidFill>
            </a:endParaRPr>
          </a:p>
          <a:p>
            <a:pPr marL="457200" indent="-317500">
              <a:spcBef>
                <a:spcPts val="1000"/>
              </a:spcBef>
              <a:buClr>
                <a:srgbClr val="A4C2F4"/>
              </a:buClr>
              <a:buSzPts val="1400"/>
              <a:buChar char="●"/>
            </a:pPr>
            <a:r>
              <a:rPr lang="en-US" sz="1200">
                <a:solidFill>
                  <a:srgbClr val="A4C2F4"/>
                </a:solidFill>
              </a:rPr>
              <a:t>…</a:t>
            </a:r>
          </a:p>
          <a:p>
            <a:pPr marL="457200" lvl="0" indent="-317500" algn="l" rtl="0">
              <a:spcAft>
                <a:spcPts val="0"/>
              </a:spcAft>
              <a:buClr>
                <a:srgbClr val="A4C2F4"/>
              </a:buClr>
              <a:buSzPts val="1400"/>
              <a:buChar char="●"/>
            </a:pPr>
            <a:endParaRPr lang="en-US">
              <a:solidFill>
                <a:srgbClr val="A4C2F4"/>
              </a:solidFill>
            </a:endParaRPr>
          </a:p>
          <a:p>
            <a:pPr>
              <a:spcBef>
                <a:spcPts val="1000"/>
              </a:spcBef>
            </a:pPr>
            <a:endParaRPr lang="en-US" sz="1200"/>
          </a:p>
          <a:p>
            <a:endParaRPr lang="en-US" sz="1200"/>
          </a:p>
        </p:txBody>
      </p:sp>
      <p:sp>
        <p:nvSpPr>
          <p:cNvPr id="452" name="Google Shape;452;p35"/>
          <p:cNvSpPr txBox="1"/>
          <p:nvPr/>
        </p:nvSpPr>
        <p:spPr>
          <a:xfrm>
            <a:off x="297600" y="2081250"/>
            <a:ext cx="3847500" cy="1166700"/>
          </a:xfrm>
          <a:prstGeom prst="rect">
            <a:avLst/>
          </a:prstGeom>
          <a:noFill/>
          <a:ln w="19050" cap="flat" cmpd="sng">
            <a:solidFill>
              <a:srgbClr val="EA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A9999"/>
                </a:solidFill>
              </a:rPr>
              <a:t>Stolpersteine:</a:t>
            </a:r>
            <a:endParaRPr>
              <a:solidFill>
                <a:srgbClr val="EA9999"/>
              </a:solidFill>
            </a:endParaRPr>
          </a:p>
          <a:p>
            <a:pPr marL="457200" indent="-317500">
              <a:spcBef>
                <a:spcPts val="1000"/>
              </a:spcBef>
              <a:buClr>
                <a:srgbClr val="EA9999"/>
              </a:buClr>
              <a:buSzPts val="1400"/>
              <a:buChar char="●"/>
            </a:pPr>
            <a:r>
              <a:rPr lang="en">
                <a:solidFill>
                  <a:srgbClr val="EA9999"/>
                </a:solidFill>
              </a:rPr>
              <a:t>…</a:t>
            </a:r>
          </a:p>
          <a:p>
            <a:pPr marL="457200" indent="-317500">
              <a:buClr>
                <a:srgbClr val="EA9999"/>
              </a:buClr>
              <a:buSzPts val="1400"/>
              <a:buChar char="●"/>
            </a:pPr>
            <a:endParaRPr lang="en-US">
              <a:solidFill>
                <a:srgbClr val="EA9999"/>
              </a:solidFill>
            </a:endParaRPr>
          </a:p>
        </p:txBody>
      </p:sp>
      <p:sp>
        <p:nvSpPr>
          <p:cNvPr id="453" name="Google Shape;453;p35"/>
          <p:cNvSpPr txBox="1"/>
          <p:nvPr/>
        </p:nvSpPr>
        <p:spPr>
          <a:xfrm>
            <a:off x="280425" y="3342075"/>
            <a:ext cx="3847500" cy="1707900"/>
          </a:xfrm>
          <a:prstGeom prst="rect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err="1">
                <a:solidFill>
                  <a:srgbClr val="F1C232"/>
                </a:solidFill>
              </a:rPr>
              <a:t>Fragen</a:t>
            </a:r>
            <a:r>
              <a:rPr lang="en">
                <a:solidFill>
                  <a:srgbClr val="F1C232"/>
                </a:solidFill>
              </a:rPr>
              <a:t>:</a:t>
            </a:r>
            <a:endParaRPr>
              <a:solidFill>
                <a:srgbClr val="F1C232"/>
              </a:solidFill>
            </a:endParaRPr>
          </a:p>
          <a:p>
            <a:pPr marL="457200" indent="-317500">
              <a:spcBef>
                <a:spcPts val="1000"/>
              </a:spcBef>
              <a:buClr>
                <a:srgbClr val="F1C232"/>
              </a:buClr>
              <a:buSzPts val="1400"/>
              <a:buChar char="●"/>
            </a:pPr>
            <a:r>
              <a:rPr lang="en">
                <a:solidFill>
                  <a:srgbClr val="F1C232"/>
                </a:solidFill>
              </a:rPr>
              <a:t>…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1400"/>
              <a:buChar char="●"/>
            </a:pPr>
            <a:endParaRPr>
              <a:solidFill>
                <a:srgbClr val="F1C232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454" name="Google Shape;454;p35"/>
          <p:cNvSpPr txBox="1">
            <a:spLocks noGrp="1"/>
          </p:cNvSpPr>
          <p:nvPr>
            <p:ph type="title"/>
          </p:nvPr>
        </p:nvSpPr>
        <p:spPr>
          <a:xfrm>
            <a:off x="4432175" y="136425"/>
            <a:ext cx="397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Tool</a:t>
            </a:r>
            <a:endParaRPr lang="en-US"/>
          </a:p>
        </p:txBody>
      </p:sp>
      <p:sp>
        <p:nvSpPr>
          <p:cNvPr id="455" name="Google Shape;455;p35"/>
          <p:cNvSpPr txBox="1">
            <a:spLocks noGrp="1"/>
          </p:cNvSpPr>
          <p:nvPr>
            <p:ph type="body" idx="1"/>
          </p:nvPr>
        </p:nvSpPr>
        <p:spPr>
          <a:xfrm>
            <a:off x="4452300" y="709125"/>
            <a:ext cx="2173800" cy="19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/>
              <a:t>URL</a:t>
            </a:r>
            <a:r>
              <a:rPr lang="en" sz="1000"/>
              <a:t>: </a:t>
            </a:r>
            <a:r>
              <a:rPr lang="de-CH" sz="1000"/>
              <a:t>…</a:t>
            </a: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indent="0">
              <a:lnSpc>
                <a:spcPct val="100000"/>
              </a:lnSpc>
              <a:buNone/>
            </a:pPr>
            <a:r>
              <a:rPr lang="en" sz="1000" b="1" err="1"/>
              <a:t>Zielstufe</a:t>
            </a:r>
            <a:r>
              <a:rPr lang="en" sz="1000"/>
              <a:t>: </a:t>
            </a:r>
            <a:r>
              <a:rPr lang="en-US" sz="1000"/>
              <a:t>…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err="1"/>
              <a:t>Fächer</a:t>
            </a:r>
            <a:r>
              <a:rPr lang="en" sz="1000" b="1"/>
              <a:t>: </a:t>
            </a:r>
            <a:r>
              <a:rPr lang="de-CH" sz="1000" b="1"/>
              <a:t>…</a:t>
            </a: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err="1"/>
              <a:t>Kosten</a:t>
            </a:r>
            <a:r>
              <a:rPr lang="en" sz="1000"/>
              <a:t>: </a:t>
            </a:r>
            <a:r>
              <a:rPr lang="de-CH" sz="1000"/>
              <a:t>…</a:t>
            </a: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456" name="Google Shape;456;p35"/>
          <p:cNvCxnSpPr/>
          <p:nvPr/>
        </p:nvCxnSpPr>
        <p:spPr>
          <a:xfrm>
            <a:off x="4362525" y="181725"/>
            <a:ext cx="0" cy="486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7" name="Google Shape;457;p35"/>
          <p:cNvCxnSpPr/>
          <p:nvPr/>
        </p:nvCxnSpPr>
        <p:spPr>
          <a:xfrm>
            <a:off x="4508375" y="2691075"/>
            <a:ext cx="4435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8" name="Google Shape;458;p35"/>
          <p:cNvSpPr txBox="1">
            <a:spLocks noGrp="1"/>
          </p:cNvSpPr>
          <p:nvPr>
            <p:ph type="body" idx="1"/>
          </p:nvPr>
        </p:nvSpPr>
        <p:spPr>
          <a:xfrm>
            <a:off x="6798075" y="709125"/>
            <a:ext cx="2173800" cy="19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err="1"/>
              <a:t>Reflexion</a:t>
            </a:r>
            <a:r>
              <a:rPr lang="en" sz="1000" b="1"/>
              <a:t> </a:t>
            </a:r>
            <a:r>
              <a:rPr lang="en" sz="1000" b="1" err="1"/>
              <a:t>durch</a:t>
            </a:r>
            <a:r>
              <a:rPr lang="en" sz="1000"/>
              <a:t>: </a:t>
            </a:r>
            <a:r>
              <a:rPr lang="de-CH" sz="1000"/>
              <a:t>…</a:t>
            </a: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indent="0">
              <a:lnSpc>
                <a:spcPct val="100000"/>
              </a:lnSpc>
              <a:buNone/>
            </a:pPr>
            <a:r>
              <a:rPr lang="en" sz="1000" b="1" err="1"/>
              <a:t>Würde</a:t>
            </a:r>
            <a:r>
              <a:rPr lang="en" sz="1000" b="1"/>
              <a:t> ich </a:t>
            </a:r>
            <a:r>
              <a:rPr lang="en" sz="1000" b="1" err="1"/>
              <a:t>aus</a:t>
            </a:r>
            <a:r>
              <a:rPr lang="en" sz="1000" b="1"/>
              <a:t> </a:t>
            </a:r>
            <a:r>
              <a:rPr lang="en" sz="1000" b="1" err="1"/>
              <a:t>diesen</a:t>
            </a:r>
            <a:r>
              <a:rPr lang="en" sz="1000" b="1"/>
              <a:t> </a:t>
            </a:r>
            <a:r>
              <a:rPr lang="en" sz="1000" b="1" err="1"/>
              <a:t>Gründen</a:t>
            </a:r>
            <a:r>
              <a:rPr lang="en" sz="1000" b="1"/>
              <a:t> </a:t>
            </a:r>
            <a:r>
              <a:rPr lang="en" sz="1000" b="1" err="1"/>
              <a:t>weiterempfehlen</a:t>
            </a:r>
            <a:r>
              <a:rPr lang="en" sz="1000"/>
              <a:t>: </a:t>
            </a:r>
            <a:r>
              <a:rPr lang="en-US" sz="1000"/>
              <a:t>…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indent="0">
              <a:lnSpc>
                <a:spcPct val="100000"/>
              </a:lnSpc>
              <a:buNone/>
            </a:pPr>
            <a:endParaRPr lang="en-US" sz="1000"/>
          </a:p>
        </p:txBody>
      </p:sp>
      <p:cxnSp>
        <p:nvCxnSpPr>
          <p:cNvPr id="459" name="Google Shape;459;p35"/>
          <p:cNvCxnSpPr/>
          <p:nvPr/>
        </p:nvCxnSpPr>
        <p:spPr>
          <a:xfrm>
            <a:off x="6675150" y="799875"/>
            <a:ext cx="0" cy="177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0" name="Google Shape;460;p35"/>
          <p:cNvSpPr txBox="1"/>
          <p:nvPr/>
        </p:nvSpPr>
        <p:spPr>
          <a:xfrm>
            <a:off x="4524528" y="2809875"/>
            <a:ext cx="4447346" cy="2239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err="1">
                <a:solidFill>
                  <a:srgbClr val="CCCCCC"/>
                </a:solidFill>
              </a:rPr>
              <a:t>Bilder</a:t>
            </a:r>
            <a:r>
              <a:rPr lang="en">
                <a:solidFill>
                  <a:srgbClr val="CCCCCC"/>
                </a:solidFill>
              </a:rPr>
              <a:t> / Screenshots</a:t>
            </a:r>
            <a:endParaRPr lang="en-US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04073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3056A003E054A4196BA77D03712B39A" ma:contentTypeVersion="17" ma:contentTypeDescription="Ein neues Dokument erstellen." ma:contentTypeScope="" ma:versionID="d6a84172c507fadc102b20e8c948379d">
  <xsd:schema xmlns:xsd="http://www.w3.org/2001/XMLSchema" xmlns:xs="http://www.w3.org/2001/XMLSchema" xmlns:p="http://schemas.microsoft.com/office/2006/metadata/properties" xmlns:ns2="b97cec67-ee99-47ba-91cd-b2188ceff6fe" xmlns:ns3="adb459de-30f5-4b3e-8153-cb36c604cabb" targetNamespace="http://schemas.microsoft.com/office/2006/metadata/properties" ma:root="true" ma:fieldsID="9c2a7150153c017369b83dd7fd1a8a8f" ns2:_="" ns3:_="">
    <xsd:import namespace="b97cec67-ee99-47ba-91cd-b2188ceff6fe"/>
    <xsd:import namespace="adb459de-30f5-4b3e-8153-cb36c604ca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cec67-ee99-47ba-91cd-b2188ceff6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91accbf1-1a56-4248-b7b6-3097bfe86d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b459de-30f5-4b3e-8153-cb36c604cab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793e1c0-ee0e-43f3-a42b-fac4e4174ede}" ma:internalName="TaxCatchAll" ma:showField="CatchAllData" ma:web="77eb4c68-62f2-462f-9abd-e5c8dd13d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b97cec67-ee99-47ba-91cd-b2188ceff6fe" xsi:nil="true"/>
    <lcf76f155ced4ddcb4097134ff3c332f xmlns="b97cec67-ee99-47ba-91cd-b2188ceff6fe">
      <Terms xmlns="http://schemas.microsoft.com/office/infopath/2007/PartnerControls"/>
    </lcf76f155ced4ddcb4097134ff3c332f>
    <TaxCatchAll xmlns="adb459de-30f5-4b3e-8153-cb36c604cabb" xsi:nil="true"/>
  </documentManagement>
</p:properties>
</file>

<file path=customXml/itemProps1.xml><?xml version="1.0" encoding="utf-8"?>
<ds:datastoreItem xmlns:ds="http://schemas.openxmlformats.org/officeDocument/2006/customXml" ds:itemID="{703DDD91-1003-46C1-AD65-C294318094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DA165F-F33B-485D-ACA5-8EA3323801EB}"/>
</file>

<file path=customXml/itemProps3.xml><?xml version="1.0" encoding="utf-8"?>
<ds:datastoreItem xmlns:ds="http://schemas.openxmlformats.org/officeDocument/2006/customXml" ds:itemID="{9D373433-7845-4A15-AC94-74FCAA9AFB55}">
  <ds:schemaRefs>
    <ds:schemaRef ds:uri="http://purl.org/dc/dcmitype/"/>
    <ds:schemaRef ds:uri="325ca3b5-81a0-442a-a5d0-59ae9c77bfe9"/>
    <ds:schemaRef ds:uri="http://purl.org/dc/terms/"/>
    <ds:schemaRef ds:uri="c359c63d-c34d-4d1f-9d79-c72c868388be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Office PowerPoint</Application>
  <PresentationFormat>Bildschirmpräsentation (16:9)</PresentationFormat>
  <Paragraphs>51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5" baseType="lpstr">
      <vt:lpstr>Arial</vt:lpstr>
      <vt:lpstr>Simple Light</vt:lpstr>
      <vt:lpstr>Learning Snacks</vt:lpstr>
      <vt:lpstr>PowerPoint-Präsentation</vt:lpstr>
      <vt:lpstr>Tool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Snacks</dc:title>
  <dc:creator>Eva Stensrud (ste)</dc:creator>
  <cp:lastModifiedBy>Eva Stensrud (ste)</cp:lastModifiedBy>
  <cp:revision>275</cp:revision>
  <dcterms:modified xsi:type="dcterms:W3CDTF">2026-07-30T15:40:32Z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0x010100C3056A003E054A4196BA77D03712B39A</vt:lpwstr>
  </property>
  <property fmtid="{D5CDD505-2E9C-101B-9397-08002B2CF9AE}" pid="3" name="Order">
    <vt:lpwstr>4800.00000000000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  <property fmtid="{D5CDD505-2E9C-101B-9397-08002B2CF9AE}" pid="10" name="MediaServiceImageTags">
    <vt:lpwstr/>
  </property>
</Properties>
</file>