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256" r:id="rId5"/>
    <p:sldId id="257" r:id="rId6"/>
    <p:sldId id="258" r:id="rId7"/>
    <p:sldId id="259" r:id="rId8"/>
    <p:sldId id="261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61" autoAdjust="0"/>
    <p:restoredTop sz="77823" autoAdjust="0"/>
  </p:normalViewPr>
  <p:slideViewPr>
    <p:cSldViewPr snapToGrid="0">
      <p:cViewPr varScale="1">
        <p:scale>
          <a:sx n="78" d="100"/>
          <a:sy n="78" d="100"/>
        </p:scale>
        <p:origin x="888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F8-40B1-821C-2A8FF75C2CB0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2"/>
              </a:solidFill>
            </a:ln>
            <a:effectLst/>
          </c:spPr>
          <c:invertIfNegative val="0"/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F8-40B1-821C-2A8FF75C2CB0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Datenreihe 3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  <a:effectLst/>
          </c:spPr>
          <c:invertIfNegative val="0"/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3.1</c:v>
                </c:pt>
                <c:pt idx="1">
                  <c:v>3.1</c:v>
                </c:pt>
                <c:pt idx="2">
                  <c:v>2.5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EF8-40B1-821C-2A8FF75C2C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78708703"/>
        <c:axId val="852471727"/>
      </c:barChart>
      <c:catAx>
        <c:axId val="117870870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52471727"/>
        <c:crosses val="autoZero"/>
        <c:auto val="1"/>
        <c:lblAlgn val="ctr"/>
        <c:lblOffset val="100"/>
        <c:noMultiLvlLbl val="0"/>
      </c:catAx>
      <c:valAx>
        <c:axId val="8524717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CH"/>
          </a:p>
        </c:txPr>
        <c:crossAx val="11787087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CH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CH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A73F2-8A48-C142-AEDF-6712B5761713}" type="datetimeFigureOut">
              <a:rPr lang="de-DE" smtClean="0"/>
              <a:t>11.10.2024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599F2B-F05E-D24C-800C-33111F908B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9692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599F2B-F05E-D24C-800C-33111F908B8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1779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599F2B-F05E-D24C-800C-33111F908B8C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6149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599F2B-F05E-D24C-800C-33111F908B8C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5017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599F2B-F05E-D24C-800C-33111F908B8C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8478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15A35B-E4EE-4239-B69A-A43C115B71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fr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7D5FF83-37C1-45E1-906F-B19E223EE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fr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6901CE4-EE0C-4FA2-9FC9-C307BD4FD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7F3CA-3DBE-46F0-9835-93A48BBFFC14}" type="datetimeFigureOut">
              <a:rPr lang="fr-CH" smtClean="0"/>
              <a:t>11.10.2024</a:t>
            </a:fld>
            <a:endParaRPr lang="fr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196E310-FE14-4DE4-A314-7AF62CD92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CFC50FF-0542-4548-B2EC-7A7EFFA4A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C9631-2897-42AA-B430-5FB70107ADD0}" type="slidenum">
              <a:rPr lang="fr-CH" smtClean="0"/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08362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86DD49-A8CC-43E1-BCBA-3908B6B0C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fr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9973430-389A-4542-95AF-FB58B7ADCB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fr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0499F57-9EB7-4BC9-8D08-980FEF916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7F3CA-3DBE-46F0-9835-93A48BBFFC14}" type="datetimeFigureOut">
              <a:rPr lang="fr-CH" smtClean="0"/>
              <a:t>11.10.2024</a:t>
            </a:fld>
            <a:endParaRPr lang="fr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8A6F779-C3BE-40FC-8CEA-57566CC04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5BE1A1A-87D9-4191-88C7-EAB9C301C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C9631-2897-42AA-B430-5FB70107ADD0}" type="slidenum">
              <a:rPr lang="fr-CH" smtClean="0"/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52498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D574DCA9-5114-4745-B994-81DA7088D9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fr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AFD85EE-CF60-45FB-AC26-5A613AF9D0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fr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A6B63C7-E4AF-4DDB-8B27-184FFE045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7F3CA-3DBE-46F0-9835-93A48BBFFC14}" type="datetimeFigureOut">
              <a:rPr lang="fr-CH" smtClean="0"/>
              <a:t>11.10.2024</a:t>
            </a:fld>
            <a:endParaRPr lang="fr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A675534-0CE0-43CC-905E-21F31D71C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3232155-6374-458E-B1DE-5D50F9AE1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C9631-2897-42AA-B430-5FB70107ADD0}" type="slidenum">
              <a:rPr lang="fr-CH" smtClean="0"/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35869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F20499-76AC-4390-82DF-268A879A7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fr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D7E2999-1397-4CC0-8CA1-A933BB201F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fr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12CF670-4DD4-4F17-BA89-24A946064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7F3CA-3DBE-46F0-9835-93A48BBFFC14}" type="datetimeFigureOut">
              <a:rPr lang="fr-CH" smtClean="0"/>
              <a:t>11.10.2024</a:t>
            </a:fld>
            <a:endParaRPr lang="fr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26D680E-9AB5-45A3-8662-C18A3BB52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DD620F7-09BE-4B98-91CD-B25E0862A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C9631-2897-42AA-B430-5FB70107ADD0}" type="slidenum">
              <a:rPr lang="fr-CH" smtClean="0"/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93275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69A112-9B35-4D04-8BC6-B70DD2206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fr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DD9D8F7-383A-4775-9697-81005A3495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6C62CBD-509A-44DD-9154-73B2F44AE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7F3CA-3DBE-46F0-9835-93A48BBFFC14}" type="datetimeFigureOut">
              <a:rPr lang="fr-CH" smtClean="0"/>
              <a:t>11.10.2024</a:t>
            </a:fld>
            <a:endParaRPr lang="fr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5983F1A-A597-4E06-83CD-E94FEB3C5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E008B8C-AB76-47C2-B0D0-376496696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C9631-2897-42AA-B430-5FB70107ADD0}" type="slidenum">
              <a:rPr lang="fr-CH" smtClean="0"/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05461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93C41C-2D06-4221-A95D-E84BB3653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fr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3EE114A-99F7-42E8-830E-D4C4C94893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fr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E0751B3-C49B-4BF1-8126-AE9DFC9D94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fr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82AF492-B7E5-456D-9F45-7E3262374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7F3CA-3DBE-46F0-9835-93A48BBFFC14}" type="datetimeFigureOut">
              <a:rPr lang="fr-CH" smtClean="0"/>
              <a:t>11.10.2024</a:t>
            </a:fld>
            <a:endParaRPr lang="fr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DEBACED-B8A5-4760-8DA6-9912A3569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E5AAD1B-7E8B-491E-845D-5C47A97E6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C9631-2897-42AA-B430-5FB70107ADD0}" type="slidenum">
              <a:rPr lang="fr-CH" smtClean="0"/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44934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BDFF85-BC28-4507-8B30-90D644E55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fr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3D3481F-ED14-4A4E-B7B0-7CFB7BEEC4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7B751AF-5D0D-4DDF-8D5C-2E0CEC5E73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fr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5902475-F25B-4644-9C3E-C0F0D4249D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2E6F866-65B2-4528-8619-C3C78EF99C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fr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F0FCF51-086A-4905-8DEB-7325807AD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7F3CA-3DBE-46F0-9835-93A48BBFFC14}" type="datetimeFigureOut">
              <a:rPr lang="fr-CH" smtClean="0"/>
              <a:t>11.10.2024</a:t>
            </a:fld>
            <a:endParaRPr lang="fr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7B669DA5-8B21-4BE8-9835-3723F3D56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72044FB-46DB-402F-8E11-4025F421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C9631-2897-42AA-B430-5FB70107ADD0}" type="slidenum">
              <a:rPr lang="fr-CH" smtClean="0"/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68741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AA4806-0E9B-435D-A84B-6762DDAB9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fr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39C03AD-6D06-4522-8D50-716801C14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7F3CA-3DBE-46F0-9835-93A48BBFFC14}" type="datetimeFigureOut">
              <a:rPr lang="fr-CH" smtClean="0"/>
              <a:t>11.10.2024</a:t>
            </a:fld>
            <a:endParaRPr lang="fr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B33D64B-89FE-4E13-81CC-464F41A1A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3AD5071-B8E5-4EDD-B009-63EEB794A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C9631-2897-42AA-B430-5FB70107ADD0}" type="slidenum">
              <a:rPr lang="fr-CH" smtClean="0"/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22952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20A0528-849D-43D1-842F-44893B89C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7F3CA-3DBE-46F0-9835-93A48BBFFC14}" type="datetimeFigureOut">
              <a:rPr lang="fr-CH" smtClean="0"/>
              <a:t>11.10.2024</a:t>
            </a:fld>
            <a:endParaRPr lang="fr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A657E83-E98D-4647-958C-98ED3402F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C0D7CF4-F202-48E3-857D-B5C706B35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C9631-2897-42AA-B430-5FB70107ADD0}" type="slidenum">
              <a:rPr lang="fr-CH" smtClean="0"/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72105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CC9546-7C91-49AF-933F-866CBDBC3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fr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E27F387-1500-4DB3-8A8C-F3823B45C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fr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00FDE50-980E-4187-A155-24D175049A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189CFAE-C1EC-46BC-A8E5-417CEC695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7F3CA-3DBE-46F0-9835-93A48BBFFC14}" type="datetimeFigureOut">
              <a:rPr lang="fr-CH" smtClean="0"/>
              <a:t>11.10.2024</a:t>
            </a:fld>
            <a:endParaRPr lang="fr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CF773F2-6A09-4B8F-877D-FB2F15B9C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AEC5DD0-CA03-4A9A-9555-F98C28AF0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C9631-2897-42AA-B430-5FB70107ADD0}" type="slidenum">
              <a:rPr lang="fr-CH" smtClean="0"/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13952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722C0B-79B0-4CFB-9E8E-4F195018B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fr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1535533-A0E0-4254-A1A5-4916A718D2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FF8FA19-39A5-48ED-8948-752DD225D5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4CFE452-53C6-4D0C-AF31-B4834C342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7F3CA-3DBE-46F0-9835-93A48BBFFC14}" type="datetimeFigureOut">
              <a:rPr lang="fr-CH" smtClean="0"/>
              <a:t>11.10.2024</a:t>
            </a:fld>
            <a:endParaRPr lang="fr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32C33D6-7EB4-450C-A7A3-67ED41810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B709F61-5E65-4FAF-85BE-FAC2605CF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C9631-2897-42AA-B430-5FB70107ADD0}" type="slidenum">
              <a:rPr lang="fr-CH" smtClean="0"/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59344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F981F73-3B96-4CC2-9D69-04AABA9A4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fr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218E558-06C9-4E68-93EF-949E40CA0E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fr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CEF6463-0EF6-4675-B2FF-300BCE188A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7F3CA-3DBE-46F0-9835-93A48BBFFC14}" type="datetimeFigureOut">
              <a:rPr lang="fr-CH" smtClean="0"/>
              <a:t>11.10.2024</a:t>
            </a:fld>
            <a:endParaRPr lang="fr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1D123C7-471F-45AC-8534-7AA11C754B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356B507-8613-4E9D-9355-99E980F6E1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C9631-2897-42AA-B430-5FB70107ADD0}" type="slidenum">
              <a:rPr lang="fr-CH" smtClean="0"/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60279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.sbs.ch/iguana/www.main.cls?p=*&amp;l=ger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695091-81A1-4FCE-B129-87F3D434C7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109109"/>
          </a:xfrm>
        </p:spPr>
        <p:txBody>
          <a:bodyPr>
            <a:normAutofit/>
          </a:bodyPr>
          <a:lstStyle/>
          <a:p>
            <a:r>
              <a:rPr lang="it-CH" sz="3200" dirty="0">
                <a:latin typeface="Bodoni MT" panose="02070603080606020203" pitchFamily="18" charset="0"/>
              </a:rPr>
              <a:t>File di esercitazione: Rendere accessibili le presentazioni di Microsoft PowerPoint</a:t>
            </a:r>
            <a:endParaRPr lang="de-CH" sz="3200" noProof="0" dirty="0">
              <a:latin typeface="Bodoni MT" panose="02070603080606020203" pitchFamily="18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D490E3E-BEFB-4AE7-BBDD-766EAF6656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01412"/>
            <a:ext cx="9144000" cy="956388"/>
          </a:xfrm>
        </p:spPr>
        <p:txBody>
          <a:bodyPr>
            <a:normAutofit/>
          </a:bodyPr>
          <a:lstStyle/>
          <a:p>
            <a:r>
              <a:rPr lang="de-CH" sz="1400" noProof="0">
                <a:latin typeface="Bodoni MT" panose="02070603080606020203" pitchFamily="18" charset="0"/>
              </a:rPr>
              <a:t>Digital Learning Center</a:t>
            </a:r>
          </a:p>
          <a:p>
            <a:r>
              <a:rPr lang="de-CH" sz="1400" noProof="0">
                <a:latin typeface="Bodoni MT" panose="02070603080606020203" pitchFamily="18" charset="0"/>
              </a:rPr>
              <a:t>E-Accessibility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7B5365E-B885-4B09-8E5C-332725FA7A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922" y="2469229"/>
            <a:ext cx="4662156" cy="168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711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47E624-5479-40B3-BDB2-45D7DE8E9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3200" noProof="0" dirty="0" err="1">
                <a:latin typeface="Bodoni MT" panose="02070603080606020203" pitchFamily="18" charset="0"/>
                <a:cs typeface="Adobe Devanagari" panose="02040503050201020203" pitchFamily="18" charset="0"/>
              </a:rPr>
              <a:t>Compito</a:t>
            </a:r>
            <a:endParaRPr lang="de-CH" sz="3200" noProof="0" dirty="0">
              <a:latin typeface="Bodoni MT" panose="02070603080606020203" pitchFamily="18" charset="0"/>
              <a:cs typeface="Adobe Devanagari" panose="02040503050201020203" pitchFamily="18" charset="0"/>
            </a:endParaRPr>
          </a:p>
        </p:txBody>
      </p:sp>
      <p:pic>
        <p:nvPicPr>
          <p:cNvPr id="7" name="Grafik 6" descr="Ein Bild, das Tisch, Person, sitzend, Personen enthält.&#10;&#10;Automatisch generierte Beschreibung">
            <a:extLst>
              <a:ext uri="{FF2B5EF4-FFF2-40B4-BE49-F238E27FC236}">
                <a16:creationId xmlns:a16="http://schemas.microsoft.com/office/drawing/2014/main" id="{E2A857A5-95AB-4B81-AD31-2118BA1E28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746" y="4234170"/>
            <a:ext cx="2666507" cy="1779449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689599BD-91BE-F54F-B62E-BA62235DB037}"/>
              </a:ext>
            </a:extLst>
          </p:cNvPr>
          <p:cNvSpPr/>
          <p:nvPr/>
        </p:nvSpPr>
        <p:spPr>
          <a:xfrm>
            <a:off x="838199" y="1559129"/>
            <a:ext cx="10515600" cy="2478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spcAft>
                <a:spcPts val="975"/>
              </a:spcAft>
              <a:tabLst>
                <a:tab pos="215900" algn="l"/>
                <a:tab pos="431800" algn="l"/>
              </a:tabLst>
            </a:pPr>
            <a:r>
              <a:rPr lang="it-CH" dirty="0">
                <a:latin typeface="Bodoni MT" panose="02070603080606020203" pitchFamily="18" charset="0"/>
                <a:cs typeface="Times New Roman" panose="02020603050405020304" pitchFamily="18" charset="0"/>
              </a:rPr>
              <a:t>Alla fine del Modulo 2, si analizza l'accessibilità di un documento Microsoft PowerPoint. </a:t>
            </a:r>
          </a:p>
          <a:p>
            <a:pPr algn="just">
              <a:lnSpc>
                <a:spcPct val="80000"/>
              </a:lnSpc>
              <a:spcAft>
                <a:spcPts val="975"/>
              </a:spcAft>
              <a:tabLst>
                <a:tab pos="215900" algn="l"/>
                <a:tab pos="431800" algn="l"/>
              </a:tabLst>
            </a:pPr>
            <a:r>
              <a:rPr lang="it-CH" dirty="0">
                <a:latin typeface="Bodoni MT" panose="02070603080606020203" pitchFamily="18" charset="0"/>
                <a:cs typeface="Times New Roman" panose="02020603050405020304" pitchFamily="18" charset="0"/>
              </a:rPr>
              <a:t>A tale scopo viene utilizzato questo documento di esercitazione, in cui si sono insinuate diverse insidie di e-accessibilità. </a:t>
            </a:r>
          </a:p>
          <a:p>
            <a:pPr algn="just">
              <a:lnSpc>
                <a:spcPct val="80000"/>
              </a:lnSpc>
              <a:spcAft>
                <a:spcPts val="975"/>
              </a:spcAft>
              <a:tabLst>
                <a:tab pos="215900" algn="l"/>
                <a:tab pos="431800" algn="l"/>
              </a:tabLst>
            </a:pPr>
            <a:r>
              <a:rPr lang="it-CH" dirty="0">
                <a:latin typeface="Bodoni MT" panose="02070603080606020203" pitchFamily="18" charset="0"/>
                <a:cs typeface="Times New Roman" panose="02020603050405020304" pitchFamily="18" charset="0"/>
              </a:rPr>
              <a:t>L'obiettivo è trovare i problemi di accessibilità nascosti nel documento e modificarlo in modo che superi il test di accessibilità di Microsoft PowerPoint. La Guida 2, PowerPoint per Windows o Mac, serve come aiuto. Alla fine della guida è presente una lista di controllo. </a:t>
            </a:r>
          </a:p>
          <a:p>
            <a:pPr algn="just">
              <a:lnSpc>
                <a:spcPct val="80000"/>
              </a:lnSpc>
              <a:spcAft>
                <a:spcPts val="975"/>
              </a:spcAft>
              <a:tabLst>
                <a:tab pos="215900" algn="l"/>
                <a:tab pos="431800" algn="l"/>
              </a:tabLst>
            </a:pPr>
            <a:r>
              <a:rPr lang="it-CH" dirty="0">
                <a:latin typeface="Bodoni MT" panose="02070603080606020203" pitchFamily="18" charset="0"/>
                <a:cs typeface="Times New Roman" panose="02020603050405020304" pitchFamily="18" charset="0"/>
              </a:rPr>
              <a:t>Oltre alla verifica dell'accessibilità in PowerPoint, tutti i punti elencati nella lista di controllo devono essere presi in considerazione o corretti. In ILIAS è poi disponibile un esempio di soluzione che mostra i problemi di e-accessibilità nascosti.</a:t>
            </a:r>
            <a:endParaRPr lang="de-CH" dirty="0"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212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2E6A81-BBFF-4803-88E2-31E7EA9CE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3200" noProof="0" dirty="0" err="1">
                <a:latin typeface="Bodoni MT" panose="02070603080606020203" pitchFamily="18" charset="0"/>
              </a:rPr>
              <a:t>Presentazioni</a:t>
            </a:r>
            <a:r>
              <a:rPr lang="de-CH" sz="3200" noProof="0" dirty="0">
                <a:latin typeface="Bodoni MT" panose="02070603080606020203" pitchFamily="18" charset="0"/>
              </a:rPr>
              <a:t> e </a:t>
            </a:r>
            <a:r>
              <a:rPr lang="de-CH" sz="3200" noProof="0" dirty="0" err="1">
                <a:latin typeface="Bodoni MT" panose="02070603080606020203" pitchFamily="18" charset="0"/>
              </a:rPr>
              <a:t>accessibilità</a:t>
            </a:r>
            <a:endParaRPr lang="de-CH" sz="3200" noProof="0" dirty="0">
              <a:latin typeface="Bodoni MT" panose="02070603080606020203" pitchFamily="18" charset="0"/>
            </a:endParaRPr>
          </a:p>
        </p:txBody>
      </p:sp>
      <p:sp>
        <p:nvSpPr>
          <p:cNvPr id="3" name="Text 2">
            <a:extLst>
              <a:ext uri="{FF2B5EF4-FFF2-40B4-BE49-F238E27FC236}">
                <a16:creationId xmlns:a16="http://schemas.microsoft.com/office/drawing/2014/main" id="{2D7F5C64-1773-42D2-8698-15A0D544CA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7160" y="2169938"/>
            <a:ext cx="5157787" cy="823912"/>
          </a:xfrm>
        </p:spPr>
        <p:txBody>
          <a:bodyPr>
            <a:normAutofit/>
          </a:bodyPr>
          <a:lstStyle/>
          <a:p>
            <a:r>
              <a:rPr lang="it-CH" sz="1400" b="0" noProof="0" dirty="0">
                <a:latin typeface="Bodoni MT" panose="02070603080606020203" pitchFamily="18" charset="0"/>
              </a:rPr>
              <a:t>In secondo luogo, per le presentazioni o i documenti complessi occorre tenere conto delle esigenze dei gruppi target.</a:t>
            </a:r>
            <a:endParaRPr lang="de-CH" sz="1400" b="0" noProof="0" dirty="0">
              <a:latin typeface="Bodoni MT" panose="02070603080606020203" pitchFamily="18" charset="0"/>
            </a:endParaRPr>
          </a:p>
        </p:txBody>
      </p:sp>
      <p:sp>
        <p:nvSpPr>
          <p:cNvPr id="8" name="Text 3">
            <a:extLst>
              <a:ext uri="{FF2B5EF4-FFF2-40B4-BE49-F238E27FC236}">
                <a16:creationId xmlns:a16="http://schemas.microsoft.com/office/drawing/2014/main" id="{6053847F-C285-4949-A61B-014F9F1A7BB0}"/>
              </a:ext>
            </a:extLst>
          </p:cNvPr>
          <p:cNvSpPr txBox="1">
            <a:spLocks/>
          </p:cNvSpPr>
          <p:nvPr/>
        </p:nvSpPr>
        <p:spPr>
          <a:xfrm>
            <a:off x="2202241" y="2928544"/>
            <a:ext cx="5157787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CH" sz="1400" b="0" dirty="0">
                <a:latin typeface="Bodoni MT" panose="02070603080606020203" pitchFamily="18" charset="0"/>
              </a:rPr>
              <a:t>In terzo luogo, MS PowerPoint memorizza automaticamente un ordine di lettura. Questo corrisponde all'ordine di creazione, non all'ordine sulla diapositiva.</a:t>
            </a:r>
            <a:endParaRPr lang="fr-CH" sz="1400" b="0" dirty="0">
              <a:latin typeface="Bodoni MT" panose="02070603080606020203" pitchFamily="18" charset="0"/>
            </a:endParaRPr>
          </a:p>
        </p:txBody>
      </p:sp>
      <p:sp>
        <p:nvSpPr>
          <p:cNvPr id="10" name="Text 5">
            <a:extLst>
              <a:ext uri="{FF2B5EF4-FFF2-40B4-BE49-F238E27FC236}">
                <a16:creationId xmlns:a16="http://schemas.microsoft.com/office/drawing/2014/main" id="{5C78E318-3204-48FF-9700-181689FF3B0D}"/>
              </a:ext>
            </a:extLst>
          </p:cNvPr>
          <p:cNvSpPr txBox="1">
            <a:spLocks/>
          </p:cNvSpPr>
          <p:nvPr/>
        </p:nvSpPr>
        <p:spPr>
          <a:xfrm>
            <a:off x="1443290" y="4143712"/>
            <a:ext cx="5157787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CH" sz="1400" b="0" dirty="0">
                <a:latin typeface="Bodoni MT" panose="02070603080606020203" pitchFamily="18" charset="0"/>
              </a:rPr>
              <a:t>Al termine della creazione di una presentazione, è necessario effettuare un controllo dell'accessibilità per correggere eventuali problemi dimenticati.</a:t>
            </a:r>
            <a:endParaRPr lang="fr-CH" sz="1400" b="0" dirty="0">
              <a:latin typeface="Bodoni MT" panose="02070603080606020203" pitchFamily="18" charset="0"/>
            </a:endParaRPr>
          </a:p>
        </p:txBody>
      </p:sp>
      <p:sp>
        <p:nvSpPr>
          <p:cNvPr id="12" name="Text 1">
            <a:extLst>
              <a:ext uri="{FF2B5EF4-FFF2-40B4-BE49-F238E27FC236}">
                <a16:creationId xmlns:a16="http://schemas.microsoft.com/office/drawing/2014/main" id="{2CCA49F1-2A2C-4A6E-92C1-EC679E536D2B}"/>
              </a:ext>
            </a:extLst>
          </p:cNvPr>
          <p:cNvSpPr txBox="1">
            <a:spLocks/>
          </p:cNvSpPr>
          <p:nvPr/>
        </p:nvSpPr>
        <p:spPr>
          <a:xfrm>
            <a:off x="647763" y="1757982"/>
            <a:ext cx="5622408" cy="41195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CH" sz="1400" b="0" dirty="0">
                <a:latin typeface="Bodoni MT" panose="02070603080606020203" pitchFamily="18" charset="0"/>
              </a:rPr>
              <a:t>Come prima regola di base, le singole diapositive di una presentazione non devono essere sovraccariche.</a:t>
            </a:r>
            <a:endParaRPr lang="fr-CH" sz="1400" b="0" dirty="0">
              <a:latin typeface="Bodoni MT" panose="02070603080606020203" pitchFamily="18" charset="0"/>
            </a:endParaRPr>
          </a:p>
        </p:txBody>
      </p:sp>
      <p:sp>
        <p:nvSpPr>
          <p:cNvPr id="14" name="Text 4">
            <a:extLst>
              <a:ext uri="{FF2B5EF4-FFF2-40B4-BE49-F238E27FC236}">
                <a16:creationId xmlns:a16="http://schemas.microsoft.com/office/drawing/2014/main" id="{D5EF6A04-C1C2-465B-8C1E-5092E508D396}"/>
              </a:ext>
            </a:extLst>
          </p:cNvPr>
          <p:cNvSpPr txBox="1">
            <a:spLocks/>
          </p:cNvSpPr>
          <p:nvPr/>
        </p:nvSpPr>
        <p:spPr>
          <a:xfrm>
            <a:off x="6691376" y="3473703"/>
            <a:ext cx="5157787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CH" sz="1400" b="0" dirty="0">
                <a:latin typeface="Bodoni MT" panose="02070603080606020203" pitchFamily="18" charset="0"/>
              </a:rPr>
              <a:t>In quarto luogo, le animazioni e i trigger devono essere usati con parsimonia.</a:t>
            </a:r>
            <a:endParaRPr lang="fr-CH" sz="1400" b="0" dirty="0">
              <a:latin typeface="Bodoni MT" panose="02070603080606020203" pitchFamily="18" charset="0"/>
            </a:endParaRPr>
          </a:p>
        </p:txBody>
      </p:sp>
      <p:pic>
        <p:nvPicPr>
          <p:cNvPr id="9" name="Grafik 8" descr="Ein Bild, das Kamm, Gebäude enthält.&#10;&#10;Automatisch generierte Beschreibung">
            <a:extLst>
              <a:ext uri="{FF2B5EF4-FFF2-40B4-BE49-F238E27FC236}">
                <a16:creationId xmlns:a16="http://schemas.microsoft.com/office/drawing/2014/main" id="{83C0B553-BB4B-4B42-A5B0-D700B0EBA7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000" y="720000"/>
            <a:ext cx="14351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875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A50FB4-2C75-409E-84DA-C44F99AD6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923331"/>
          </a:xfrm>
        </p:spPr>
        <p:txBody>
          <a:bodyPr>
            <a:normAutofit/>
          </a:bodyPr>
          <a:lstStyle/>
          <a:p>
            <a:r>
              <a:rPr lang="de-CH" sz="3200" noProof="0" dirty="0">
                <a:latin typeface="Bodoni MT" panose="02070603080606020203" pitchFamily="18" charset="0"/>
              </a:rPr>
              <a:t>Altre </a:t>
            </a:r>
            <a:r>
              <a:rPr lang="de-CH" sz="3200" noProof="0" dirty="0" err="1">
                <a:latin typeface="Bodoni MT" panose="02070603080606020203" pitchFamily="18" charset="0"/>
              </a:rPr>
              <a:t>informazioni</a:t>
            </a:r>
            <a:endParaRPr lang="de-CH" sz="3200" noProof="0" dirty="0">
              <a:latin typeface="Bodoni MT" panose="02070603080606020203" pitchFamily="18" charset="0"/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6E0D022-03B4-4A14-B38A-374D0DA707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431101"/>
          </a:xfrm>
        </p:spPr>
        <p:txBody>
          <a:bodyPr>
            <a:normAutofit/>
          </a:bodyPr>
          <a:lstStyle/>
          <a:p>
            <a:r>
              <a:rPr lang="de-CH" sz="1400" noProof="0">
                <a:latin typeface="Bodoni MT" panose="02070603080606020203" pitchFamily="18" charset="0"/>
              </a:rPr>
              <a:t>Links: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4AFDAAB-9225-4FFC-9183-8D2E2B753E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201760"/>
            <a:ext cx="5157787" cy="2975077"/>
          </a:xfrm>
        </p:spPr>
        <p:txBody>
          <a:bodyPr>
            <a:normAutofit/>
          </a:bodyPr>
          <a:lstStyle/>
          <a:p>
            <a:r>
              <a:rPr lang="de-CH" sz="1400" u="sng" noProof="0" dirty="0" err="1">
                <a:latin typeface="Bodoni MT" panose="02070603080606020203" pitchFamily="18" charset="0"/>
              </a:rPr>
              <a:t>Qui</a:t>
            </a:r>
            <a:r>
              <a:rPr lang="de-CH" sz="1400" u="sng" noProof="0" dirty="0">
                <a:latin typeface="Bodoni MT" panose="02070603080606020203" pitchFamily="18" charset="0"/>
              </a:rPr>
              <a:t> si </a:t>
            </a:r>
            <a:r>
              <a:rPr lang="de-CH" sz="1400" u="sng" noProof="0" dirty="0" err="1">
                <a:latin typeface="Bodoni MT" panose="02070603080606020203" pitchFamily="18" charset="0"/>
              </a:rPr>
              <a:t>trova</a:t>
            </a:r>
            <a:r>
              <a:rPr lang="de-CH" sz="1400" u="sng" noProof="0" dirty="0">
                <a:latin typeface="Bodoni MT" panose="02070603080606020203" pitchFamily="18" charset="0"/>
              </a:rPr>
              <a:t> la </a:t>
            </a:r>
            <a:r>
              <a:rPr lang="de-CH" sz="1400" u="sng" noProof="0" dirty="0" err="1">
                <a:latin typeface="Bodoni MT" panose="02070603080606020203" pitchFamily="18" charset="0"/>
              </a:rPr>
              <a:t>biblioteca</a:t>
            </a:r>
            <a:r>
              <a:rPr lang="de-CH" sz="1400" u="sng" noProof="0" dirty="0">
                <a:latin typeface="Bodoni MT" panose="02070603080606020203" pitchFamily="18" charset="0"/>
              </a:rPr>
              <a:t> online</a:t>
            </a:r>
          </a:p>
          <a:p>
            <a:pPr marL="0" indent="0">
              <a:buNone/>
            </a:pPr>
            <a:r>
              <a:rPr lang="de-CH" sz="1400" dirty="0">
                <a:latin typeface="Bodoni MT" panose="02070603080606020203" pitchFamily="18" charset="0"/>
              </a:rPr>
              <a:t>     </a:t>
            </a:r>
            <a:r>
              <a:rPr lang="de-CH" sz="1400" noProof="0" dirty="0">
                <a:latin typeface="Bodoni MT" panose="02070603080606020203" pitchFamily="18" charset="0"/>
              </a:rPr>
              <a:t>(</a:t>
            </a:r>
            <a:r>
              <a:rPr lang="de-CH" sz="1050" noProof="0" dirty="0">
                <a:hlinkClick r:id="rId3"/>
              </a:rPr>
              <a:t>https://online.sbs.ch/iguana/www.main.cls?p=*&amp;l=ger</a:t>
            </a:r>
            <a:r>
              <a:rPr lang="de-CH" sz="1050" noProof="0" dirty="0"/>
              <a:t>)</a:t>
            </a:r>
          </a:p>
          <a:p>
            <a:r>
              <a:rPr lang="it-CH" sz="1400" noProof="0" dirty="0">
                <a:latin typeface="Bodoni MT" panose="02070603080606020203" pitchFamily="18" charset="0"/>
              </a:rPr>
              <a:t>Ulteriori informazioni sull'e-accessibilità sono disponibili nel nostro corso su ILIAS all'indirizzo </a:t>
            </a:r>
            <a:r>
              <a:rPr lang="de-CH" sz="1400" noProof="0" dirty="0">
                <a:latin typeface="Bodoni MT" panose="02070603080606020203" pitchFamily="18" charset="0"/>
              </a:rPr>
              <a:t>https://ilias.hfh.ch/goto.php?target=crs_222994&amp;client_id=ilias-hfh.ch. </a:t>
            </a:r>
          </a:p>
          <a:p>
            <a:endParaRPr lang="de-CH" sz="1400" noProof="0" dirty="0">
              <a:latin typeface="Bodoni MT" panose="02070603080606020203" pitchFamily="18" charset="0"/>
            </a:endParaRP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6D85F87-9775-4C75-95DA-E08A17C197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431101"/>
          </a:xfrm>
        </p:spPr>
        <p:txBody>
          <a:bodyPr>
            <a:normAutofit/>
          </a:bodyPr>
          <a:lstStyle/>
          <a:p>
            <a:r>
              <a:rPr lang="de-CH" sz="1400" noProof="0">
                <a:latin typeface="Bodoni MT" panose="02070603080606020203" pitchFamily="18" charset="0"/>
              </a:rPr>
              <a:t>Diagramme:</a:t>
            </a:r>
            <a:endParaRPr lang="de-CH" sz="1400" noProof="0"/>
          </a:p>
        </p:txBody>
      </p:sp>
      <p:graphicFrame>
        <p:nvGraphicFramePr>
          <p:cNvPr id="9" name="Inhaltsplatzhalter 8" descr="Bild von Diagramm">
            <a:extLst>
              <a:ext uri="{FF2B5EF4-FFF2-40B4-BE49-F238E27FC236}">
                <a16:creationId xmlns:a16="http://schemas.microsoft.com/office/drawing/2014/main" id="{008FA269-4C03-4003-A8D5-E826BB88A293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215849830"/>
              </p:ext>
            </p:extLst>
          </p:nvPr>
        </p:nvGraphicFramePr>
        <p:xfrm>
          <a:off x="6172200" y="2201864"/>
          <a:ext cx="4305748" cy="1735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34649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A50FB4-2C75-409E-84DA-C44F99AD6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98361"/>
          </a:xfrm>
        </p:spPr>
        <p:txBody>
          <a:bodyPr>
            <a:normAutofit/>
          </a:bodyPr>
          <a:lstStyle/>
          <a:p>
            <a:r>
              <a:rPr lang="it-CH" sz="3200" noProof="0" dirty="0">
                <a:latin typeface="Bodoni MT" panose="02070603080606020203" pitchFamily="18" charset="0"/>
              </a:rPr>
              <a:t>Ci sono </a:t>
            </a:r>
            <a:r>
              <a:rPr lang="it-CH" sz="3200" noProof="0">
                <a:latin typeface="Bodoni MT" panose="02070603080606020203" pitchFamily="18" charset="0"/>
              </a:rPr>
              <a:t>eventualmente altri problemi </a:t>
            </a:r>
            <a:r>
              <a:rPr lang="it-CH" sz="3200" noProof="0" dirty="0">
                <a:latin typeface="Bodoni MT" panose="02070603080606020203" pitchFamily="18" charset="0"/>
              </a:rPr>
              <a:t>che riguardano l'intera presentazione?</a:t>
            </a:r>
            <a:endParaRPr lang="de-CH" sz="3200" noProof="0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607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40be8de-167f-4691-94f9-fdd6952affb2">
      <Terms xmlns="http://schemas.microsoft.com/office/infopath/2007/PartnerControls"/>
    </lcf76f155ced4ddcb4097134ff3c332f>
    <TaxCatchAll xmlns="8f6144d2-7b97-4bf8-9281-522342922b3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0CD8682DC76B64086736EB28081DDA3" ma:contentTypeVersion="24" ma:contentTypeDescription="Ein neues Dokument erstellen." ma:contentTypeScope="" ma:versionID="b29c5e2da45281e512b113a1266d81a4">
  <xsd:schema xmlns:xsd="http://www.w3.org/2001/XMLSchema" xmlns:xs="http://www.w3.org/2001/XMLSchema" xmlns:p="http://schemas.microsoft.com/office/2006/metadata/properties" xmlns:ns2="440be8de-167f-4691-94f9-fdd6952affb2" xmlns:ns3="8f6144d2-7b97-4bf8-9281-522342922b31" targetNamespace="http://schemas.microsoft.com/office/2006/metadata/properties" ma:root="true" ma:fieldsID="5ebc5a02fb1f45f406a4d1e7a0b5d46a" ns2:_="" ns3:_="">
    <xsd:import namespace="440be8de-167f-4691-94f9-fdd6952affb2"/>
    <xsd:import namespace="8f6144d2-7b97-4bf8-9281-522342922b3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0be8de-167f-4691-94f9-fdd6952aff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Bildmarkierungen" ma:readOnly="false" ma:fieldId="{5cf76f15-5ced-4ddc-b409-7134ff3c332f}" ma:taxonomyMulti="true" ma:sspId="d9d3886e-3347-4758-b6db-f9daace4e9d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6144d2-7b97-4bf8-9281-522342922b3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46329a7b-03df-4398-97e5-c99aa4903dc4}" ma:internalName="TaxCatchAll" ma:showField="CatchAllData" ma:web="8f6144d2-7b97-4bf8-9281-522342922b3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AEBBAB-04BC-48FB-B676-353695D2E1BC}">
  <ds:schemaRefs>
    <ds:schemaRef ds:uri="http://schemas.microsoft.com/office/infopath/2007/PartnerControls"/>
    <ds:schemaRef ds:uri="http://purl.org/dc/terms/"/>
    <ds:schemaRef ds:uri="440be8de-167f-4691-94f9-fdd6952affb2"/>
    <ds:schemaRef ds:uri="http://purl.org/dc/dcmitype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8f6144d2-7b97-4bf8-9281-522342922b31"/>
  </ds:schemaRefs>
</ds:datastoreItem>
</file>

<file path=customXml/itemProps2.xml><?xml version="1.0" encoding="utf-8"?>
<ds:datastoreItem xmlns:ds="http://schemas.openxmlformats.org/officeDocument/2006/customXml" ds:itemID="{827C32C1-ED32-4815-8395-6F0977EEF86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C524AFD-6A03-461E-8D0A-74695A7E77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40be8de-167f-4691-94f9-fdd6952affb2"/>
    <ds:schemaRef ds:uri="8f6144d2-7b97-4bf8-9281-522342922b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326</Words>
  <Application>Microsoft Office PowerPoint</Application>
  <PresentationFormat>Breitbild</PresentationFormat>
  <Paragraphs>25</Paragraphs>
  <Slides>5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0" baseType="lpstr">
      <vt:lpstr>Arial</vt:lpstr>
      <vt:lpstr>Bodoni MT</vt:lpstr>
      <vt:lpstr>Calibri</vt:lpstr>
      <vt:lpstr>Calibri Light</vt:lpstr>
      <vt:lpstr>Office</vt:lpstr>
      <vt:lpstr>File di esercitazione: Rendere accessibili le presentazioni di Microsoft PowerPoint</vt:lpstr>
      <vt:lpstr>Compito</vt:lpstr>
      <vt:lpstr>Presentazioni e accessibilità</vt:lpstr>
      <vt:lpstr>Altre informazioni</vt:lpstr>
      <vt:lpstr>Ci sono eventualmente altri problemi che riguardano l'intera presentazione?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Übungsdatei: MS PowerPoint-Präsentation barrierefrei gestalten</dc:title>
  <dc:creator>Dafni</dc:creator>
  <cp:lastModifiedBy>Miriano Romualdi</cp:lastModifiedBy>
  <cp:revision>8</cp:revision>
  <dcterms:created xsi:type="dcterms:W3CDTF">2020-08-12T07:40:47Z</dcterms:created>
  <dcterms:modified xsi:type="dcterms:W3CDTF">2024-10-11T08:49:49Z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0x01010030CD8682DC76B64086736EB28081DDA3</vt:lpwstr>
  </property>
  <property fmtid="{D5CDD505-2E9C-101B-9397-08002B2CF9AE}" pid="3" name="MediaServiceImageTags">
    <vt:lpwstr/>
  </property>
</Properties>
</file>